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8" r:id="rId6"/>
    <p:sldId id="260" r:id="rId7"/>
    <p:sldId id="261" r:id="rId8"/>
    <p:sldId id="262" r:id="rId9"/>
    <p:sldId id="264" r:id="rId10"/>
    <p:sldId id="265" r:id="rId11"/>
    <p:sldId id="269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14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F99C-6EFE-4B2E-A37F-33E63B47487F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E9F-57AF-4AD8-8028-A2901671E4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F99C-6EFE-4B2E-A37F-33E63B47487F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E9F-57AF-4AD8-8028-A2901671E4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F99C-6EFE-4B2E-A37F-33E63B47487F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E9F-57AF-4AD8-8028-A2901671E4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F99C-6EFE-4B2E-A37F-33E63B47487F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E9F-57AF-4AD8-8028-A2901671E4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F99C-6EFE-4B2E-A37F-33E63B47487F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E9F-57AF-4AD8-8028-A2901671E4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F99C-6EFE-4B2E-A37F-33E63B47487F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E9F-57AF-4AD8-8028-A2901671E4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F99C-6EFE-4B2E-A37F-33E63B47487F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E9F-57AF-4AD8-8028-A2901671E4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F99C-6EFE-4B2E-A37F-33E63B47487F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E9F-57AF-4AD8-8028-A2901671E4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F99C-6EFE-4B2E-A37F-33E63B47487F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E9F-57AF-4AD8-8028-A2901671E4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F99C-6EFE-4B2E-A37F-33E63B47487F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E9F-57AF-4AD8-8028-A2901671E4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9F99C-6EFE-4B2E-A37F-33E63B47487F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AE9F-57AF-4AD8-8028-A2901671E4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9F99C-6EFE-4B2E-A37F-33E63B47487F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AE9F-57AF-4AD8-8028-A2901671E4C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:\Users\scoric\Desktop\pri 5.png"/>
          <p:cNvPicPr>
            <a:picLocks noChangeAspect="1" noChangeArrowheads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954503" y="0"/>
            <a:ext cx="2189497" cy="504056"/>
          </a:xfrm>
          <a:prstGeom prst="rect">
            <a:avLst/>
          </a:prstGeom>
          <a:noFill/>
        </p:spPr>
      </p:pic>
      <p:pic>
        <p:nvPicPr>
          <p:cNvPr id="8" name="Picture 7" descr="samo_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91582"/>
            <a:ext cx="500034" cy="46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26.jpeg"/><Relationship Id="rId4" Type="http://schemas.openxmlformats.org/officeDocument/2006/relationships/hyperlink" Target="https://www.e-sfera.hr/dodatni-digitalni-sadrzaji/89db65dc-244a-42ea-a71b-0364d75a87fc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hyperlink" Target="https://www.e-sfera.hr/dodatni-digitalni-sadrzaji/89db65dc-244a-42ea-a71b-0364d75a87fc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4543428" cy="3357586"/>
          </a:xfrm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hr-HR" sz="6000" b="1" dirty="0" smtClean="0">
                <a:solidFill>
                  <a:schemeClr val="accent6">
                    <a:lumMod val="75000"/>
                  </a:schemeClr>
                </a:solidFill>
              </a:rPr>
              <a:t>OBNOVLJIVI I NEOBNOVLJIVI IZVORI </a:t>
            </a:r>
            <a:br>
              <a:rPr lang="hr-HR" sz="6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hr-HR" sz="6000" b="1" dirty="0" smtClean="0">
                <a:solidFill>
                  <a:schemeClr val="accent6">
                    <a:lumMod val="75000"/>
                  </a:schemeClr>
                </a:solidFill>
              </a:rPr>
              <a:t>ENERGIJE</a:t>
            </a:r>
            <a:endParaRPr lang="en-US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 t="4539" r="3571"/>
          <a:stretch>
            <a:fillRect/>
          </a:stretch>
        </p:blipFill>
        <p:spPr bwMode="auto">
          <a:xfrm>
            <a:off x="4932040" y="620688"/>
            <a:ext cx="3888432" cy="6058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4214272" cy="695570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ENERGIJA VJERTA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2621236" cy="39600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988840"/>
            <a:ext cx="2640000" cy="39600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07704" y="6237312"/>
            <a:ext cx="479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 u </a:t>
            </a:r>
            <a:r>
              <a:rPr lang="hr-HR" dirty="0" err="1" smtClean="0"/>
              <a:t>vjetroelektranama</a:t>
            </a:r>
            <a:r>
              <a:rPr lang="hr-HR" dirty="0" smtClean="0"/>
              <a:t> nastaje </a:t>
            </a:r>
            <a:r>
              <a:rPr lang="hr-HR" b="1" dirty="0" smtClean="0"/>
              <a:t>električna energija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980728"/>
            <a:ext cx="500404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- kinetička energija vjetra pretvara u mehanički rad za pogon crpki, mlinova ili električnih generatora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5616624" cy="634082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ELEKTRIČNA ENERGIJA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104" y="3284984"/>
            <a:ext cx="2880000" cy="21600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 b="3868"/>
          <a:stretch>
            <a:fillRect/>
          </a:stretch>
        </p:blipFill>
        <p:spPr bwMode="auto">
          <a:xfrm>
            <a:off x="179512" y="980728"/>
            <a:ext cx="3372479" cy="21600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509120"/>
            <a:ext cx="3254239" cy="21600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652120" y="1700808"/>
            <a:ext cx="2714644" cy="92333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Za što ti sve koristi električna energija u svakodnevnom životu?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252520" cy="1126478"/>
          </a:xfrm>
        </p:spPr>
        <p:txBody>
          <a:bodyPr>
            <a:noAutofit/>
          </a:bodyPr>
          <a:lstStyle/>
          <a:p>
            <a:r>
              <a:rPr lang="hr-HR" sz="3200" b="1" dirty="0" smtClean="0">
                <a:solidFill>
                  <a:schemeClr val="accent5">
                    <a:lumMod val="75000"/>
                  </a:schemeClr>
                </a:solidFill>
              </a:rPr>
              <a:t>GROM i MUNJA</a:t>
            </a:r>
            <a:br>
              <a:rPr lang="hr-HR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r-HR" sz="3200" b="1" dirty="0" smtClean="0"/>
              <a:t>- oslobađa se električna, svjetlosna i zvučna energija -</a:t>
            </a:r>
            <a:endParaRPr lang="en-US" sz="3200" b="1" dirty="0"/>
          </a:p>
        </p:txBody>
      </p:sp>
      <p:pic>
        <p:nvPicPr>
          <p:cNvPr id="5" name="Picture 4" descr="C:\Users\scoric\Desktop\pri 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54503" y="0"/>
            <a:ext cx="2189497" cy="50405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 t="7894" r="4762" b="6900"/>
          <a:stretch>
            <a:fillRect/>
          </a:stretch>
        </p:blipFill>
        <p:spPr bwMode="auto">
          <a:xfrm>
            <a:off x="3995936" y="5157192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915816" y="6237312"/>
            <a:ext cx="3312368" cy="46166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accent5">
                    <a:lumMod val="75000"/>
                  </a:schemeClr>
                </a:solidFill>
                <a:hlinkClick r:id="rId4"/>
              </a:rPr>
              <a:t>DDS: PROVJERI  ZNANJE</a:t>
            </a:r>
            <a:endParaRPr lang="hr-HR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412776"/>
            <a:ext cx="5762633" cy="364333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" name="Picture 7" descr="samo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391582"/>
            <a:ext cx="500034" cy="46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358" y="188640"/>
            <a:ext cx="4614866" cy="642942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accent5">
                    <a:lumMod val="75000"/>
                  </a:schemeClr>
                </a:solidFill>
              </a:rPr>
              <a:t>GORENJE DRVETA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780928"/>
            <a:ext cx="5436096" cy="3789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547664" y="1373867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- kemijska energija </a:t>
            </a:r>
            <a:r>
              <a:rPr lang="hr-HR" sz="2400" dirty="0" smtClean="0"/>
              <a:t>pohranjena u drvetu pretvara se u </a:t>
            </a:r>
            <a:r>
              <a:rPr lang="hr-HR" sz="2400" b="1" dirty="0" smtClean="0"/>
              <a:t>toplinsku </a:t>
            </a:r>
            <a:r>
              <a:rPr lang="hr-HR" sz="2400" dirty="0" smtClean="0"/>
              <a:t>i </a:t>
            </a:r>
            <a:r>
              <a:rPr lang="hr-HR" sz="2400" b="1" dirty="0" smtClean="0"/>
              <a:t>svjetlosnu energiju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5013176"/>
            <a:ext cx="2952328" cy="120032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ISTRAŽI, </a:t>
            </a:r>
            <a:r>
              <a:rPr lang="hr-HR" dirty="0" smtClean="0">
                <a:solidFill>
                  <a:srgbClr val="92D050"/>
                </a:solidFill>
              </a:rPr>
              <a:t>RB str.29</a:t>
            </a:r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</a:t>
            </a:r>
          </a:p>
          <a:p>
            <a:r>
              <a:rPr lang="hr-HR" dirty="0" smtClean="0">
                <a:solidFill>
                  <a:schemeClr val="accent5">
                    <a:lumMod val="75000"/>
                  </a:schemeClr>
                </a:solidFill>
              </a:rPr>
              <a:t>Pod utjecajem visoke temperature drvo se može zapaliti, a može li pougljeniti?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4077072"/>
            <a:ext cx="765577" cy="70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04856" cy="1090950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FOSILNA GORIVA</a:t>
            </a:r>
            <a:r>
              <a:rPr lang="hr-HR" b="1" i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hr-HR" b="1" i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r-HR" sz="2200" b="1" i="1" dirty="0" smtClean="0"/>
              <a:t>- </a:t>
            </a:r>
            <a:r>
              <a:rPr lang="hr-HR" sz="2200" b="1" dirty="0" smtClean="0"/>
              <a:t>nastala od organizama koji su živjeli prije više milijuna godina -</a:t>
            </a:r>
            <a:endParaRPr lang="en-US" sz="2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824" y="2636912"/>
            <a:ext cx="2880000" cy="185600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636912"/>
            <a:ext cx="2880000" cy="1895533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636912"/>
            <a:ext cx="2880000" cy="1918801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11560" y="4509120"/>
            <a:ext cx="1938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UGLJEN</a:t>
            </a:r>
          </a:p>
          <a:p>
            <a:pPr algn="ctr"/>
            <a:r>
              <a:rPr lang="hr-HR" dirty="0" smtClean="0"/>
              <a:t>- površinski kop -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91880" y="4581128"/>
            <a:ext cx="2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NAFTA</a:t>
            </a:r>
          </a:p>
          <a:p>
            <a:pPr algn="ctr"/>
            <a:r>
              <a:rPr lang="hr-HR" dirty="0" smtClean="0"/>
              <a:t>- kopneno crpilište -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32240" y="4581128"/>
            <a:ext cx="1891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ZEMNI PLIN</a:t>
            </a:r>
          </a:p>
          <a:p>
            <a:r>
              <a:rPr lang="hr-HR" dirty="0" smtClean="0"/>
              <a:t>- plinski štednjak 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23728" y="5661248"/>
            <a:ext cx="628654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ISTRAŽI, </a:t>
            </a:r>
            <a:r>
              <a:rPr lang="hr-HR" dirty="0" smtClean="0">
                <a:solidFill>
                  <a:srgbClr val="92D050"/>
                </a:solidFill>
              </a:rPr>
              <a:t>RB str. 30</a:t>
            </a:r>
          </a:p>
          <a:p>
            <a:r>
              <a:rPr lang="hr-HR" dirty="0" smtClean="0"/>
              <a:t>Koja svojstva nafte upućuju na to da ona potječe od živih bića?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5616" y="5661248"/>
            <a:ext cx="839590" cy="75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1772816"/>
            <a:ext cx="1857388" cy="1937946"/>
          </a:xfrm>
        </p:spPr>
        <p:txBody>
          <a:bodyPr>
            <a:noAutofit/>
          </a:bodyPr>
          <a:lstStyle/>
          <a:p>
            <a:pPr algn="l"/>
            <a:r>
              <a:rPr lang="hr-HR" sz="2000" dirty="0" smtClean="0"/>
              <a:t>- nastao od </a:t>
            </a:r>
            <a:br>
              <a:rPr lang="hr-HR" sz="2000" dirty="0" smtClean="0"/>
            </a:br>
            <a:r>
              <a:rPr lang="hr-HR" sz="2000" dirty="0" err="1" smtClean="0"/>
              <a:t>prapapratnjača</a:t>
            </a:r>
            <a:r>
              <a:rPr lang="hr-HR" sz="2000" dirty="0" smtClean="0"/>
              <a:t> i drugih biljaka </a:t>
            </a:r>
            <a:br>
              <a:rPr lang="hr-HR" sz="2000" dirty="0" smtClean="0"/>
            </a:br>
            <a:r>
              <a:rPr lang="hr-HR" sz="2000" dirty="0" smtClean="0"/>
              <a:t>koje su živjele prije nekoliko milijuna godina 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236" y="1340768"/>
            <a:ext cx="2714612" cy="464342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14982" y="90872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PAPRATNJAČA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1519" y="1772816"/>
            <a:ext cx="3082929" cy="195110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64088" y="134076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FOSIL BILJKE U UGLJENU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33184" y="4797152"/>
            <a:ext cx="3143272" cy="120032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 smtClean="0"/>
              <a:t>UVJETI nastanka UGLJENA:</a:t>
            </a:r>
          </a:p>
          <a:p>
            <a:r>
              <a:rPr lang="hr-HR" dirty="0" smtClean="0"/>
              <a:t>- manjak kisika</a:t>
            </a:r>
          </a:p>
          <a:p>
            <a:r>
              <a:rPr lang="hr-HR" dirty="0" smtClean="0"/>
              <a:t>- visoka temperatura</a:t>
            </a:r>
          </a:p>
          <a:p>
            <a:r>
              <a:rPr lang="hr-HR" dirty="0" smtClean="0"/>
              <a:t>- pritisak mulja i </a:t>
            </a:r>
            <a:r>
              <a:rPr lang="hr-HR" dirty="0" err="1" smtClean="0"/>
              <a:t>dr</a:t>
            </a:r>
            <a:r>
              <a:rPr lang="hr-HR" dirty="0" smtClean="0"/>
              <a:t>. materijala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59832" y="116632"/>
            <a:ext cx="2144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  </a:t>
            </a:r>
            <a:r>
              <a:rPr lang="hr-HR" sz="44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UGLJEN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912" y="116632"/>
            <a:ext cx="1835696" cy="634082"/>
          </a:xfrm>
        </p:spPr>
        <p:txBody>
          <a:bodyPr>
            <a:noAutofit/>
          </a:bodyPr>
          <a:lstStyle/>
          <a:p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NAFTA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5536" y="3356992"/>
            <a:ext cx="4752528" cy="2808311"/>
            <a:chOff x="179512" y="2636912"/>
            <a:chExt cx="3242027" cy="216018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2636912"/>
              <a:ext cx="3242027" cy="2160000"/>
            </a:xfrm>
            <a:prstGeom prst="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916336" y="4513002"/>
              <a:ext cx="1800200" cy="284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>
                  <a:solidFill>
                    <a:schemeClr val="bg1"/>
                  </a:solidFill>
                </a:rPr>
                <a:t>NAFTNA CRPKA na kopnu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44352" y="2348880"/>
            <a:ext cx="3204112" cy="4320481"/>
            <a:chOff x="6804248" y="3789040"/>
            <a:chExt cx="2196000" cy="2944874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04248" y="3789040"/>
              <a:ext cx="2196000" cy="2928915"/>
            </a:xfrm>
            <a:prstGeom prst="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6876256" y="6482174"/>
              <a:ext cx="2100202" cy="2517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r-HR" dirty="0" smtClean="0">
                  <a:solidFill>
                    <a:schemeClr val="bg1"/>
                  </a:solidFill>
                </a:rPr>
                <a:t>NAFTNA PLATFORMA na moru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75656" y="980728"/>
            <a:ext cx="27980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NAFTNE PRERAĐEVINE su:</a:t>
            </a:r>
          </a:p>
          <a:p>
            <a:r>
              <a:rPr lang="hr-HR" dirty="0" smtClean="0"/>
              <a:t>- benzin</a:t>
            </a:r>
          </a:p>
          <a:p>
            <a:r>
              <a:rPr lang="hr-HR" dirty="0" smtClean="0"/>
              <a:t>- diesel gorivo</a:t>
            </a:r>
          </a:p>
          <a:p>
            <a:r>
              <a:rPr lang="hr-HR" dirty="0" smtClean="0"/>
              <a:t>- mazut</a:t>
            </a:r>
          </a:p>
          <a:p>
            <a:r>
              <a:rPr lang="hr-HR" dirty="0" smtClean="0"/>
              <a:t>- petrolej</a:t>
            </a:r>
          </a:p>
          <a:p>
            <a:r>
              <a:rPr lang="hr-HR" dirty="0" smtClean="0"/>
              <a:t>- loživo ulje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8510" y="1628800"/>
            <a:ext cx="2009954" cy="52322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hlinkClick r:id="rId4"/>
              </a:rPr>
              <a:t>VIZUALNO +</a:t>
            </a:r>
            <a:endParaRPr lang="en-US" sz="2800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E16203B1-AB7C-4918-ABAA-EDC776B71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2505" t="10595" r="7418" b="5990"/>
          <a:stretch>
            <a:fillRect/>
          </a:stretch>
        </p:blipFill>
        <p:spPr bwMode="auto">
          <a:xfrm>
            <a:off x="7236296" y="692696"/>
            <a:ext cx="936104" cy="91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66" y="69704"/>
            <a:ext cx="6733982" cy="622992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sz="2800" dirty="0" smtClean="0"/>
              <a:t>Što  se oslobađa izgaranjem fosilnih goriva?</a:t>
            </a:r>
            <a:endParaRPr lang="en-US" sz="2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29079"/>
            <a:ext cx="5112568" cy="4200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979712" y="6165304"/>
            <a:ext cx="4357718" cy="36933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 smtClean="0"/>
              <a:t>- fosilna goriva </a:t>
            </a:r>
            <a:r>
              <a:rPr lang="hr-HR" dirty="0" smtClean="0"/>
              <a:t>su </a:t>
            </a:r>
            <a:r>
              <a:rPr lang="hr-HR" b="1" dirty="0" smtClean="0"/>
              <a:t>neobnovljivi </a:t>
            </a:r>
            <a:r>
              <a:rPr lang="hr-HR" dirty="0" smtClean="0"/>
              <a:t>izvor energije</a:t>
            </a:r>
            <a:endParaRPr lang="hr-H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5301208"/>
            <a:ext cx="6229926" cy="646331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b="1" dirty="0" smtClean="0"/>
              <a:t>- zemni plin </a:t>
            </a:r>
            <a:r>
              <a:rPr lang="hr-HR" dirty="0" smtClean="0"/>
              <a:t>(gradski) je smjesa metana (85-95%) i drugih plinova</a:t>
            </a:r>
            <a:endParaRPr lang="hr-HR" dirty="0"/>
          </a:p>
          <a:p>
            <a:r>
              <a:rPr lang="hr-HR" b="1" dirty="0" smtClean="0"/>
              <a:t>- plin u boci </a:t>
            </a:r>
            <a:r>
              <a:rPr lang="hr-HR" dirty="0" smtClean="0"/>
              <a:t>je (najčešće) smjesa propana i butana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771800" y="1124744"/>
            <a:ext cx="1071570" cy="461665"/>
            <a:chOff x="2771800" y="1959223"/>
            <a:chExt cx="1071570" cy="461665"/>
          </a:xfrm>
        </p:grpSpPr>
        <p:sp>
          <p:nvSpPr>
            <p:cNvPr id="13" name="TextBox 12"/>
            <p:cNvSpPr txBox="1"/>
            <p:nvPr/>
          </p:nvSpPr>
          <p:spPr>
            <a:xfrm>
              <a:off x="2771800" y="1959223"/>
              <a:ext cx="1071570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400" dirty="0" smtClean="0"/>
                <a:t>Sunce</a:t>
              </a:r>
              <a:endParaRPr lang="en-US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843808" y="1988840"/>
              <a:ext cx="900000" cy="432048"/>
              <a:chOff x="2843808" y="1988840"/>
              <a:chExt cx="900000" cy="432048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2843808" y="2420888"/>
                <a:ext cx="900000" cy="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843808" y="1988840"/>
                <a:ext cx="900000" cy="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77072"/>
            <a:ext cx="4032448" cy="268157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624736" cy="478406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sz="4000" b="1" dirty="0" smtClean="0">
                <a:solidFill>
                  <a:schemeClr val="accent5">
                    <a:lumMod val="75000"/>
                  </a:schemeClr>
                </a:solidFill>
              </a:rPr>
              <a:t>OBNOVLJIVI  IZVORI  ENERGIJE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692696"/>
            <a:ext cx="2241170" cy="32400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92696"/>
            <a:ext cx="2754514" cy="324000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grpSp>
        <p:nvGrpSpPr>
          <p:cNvPr id="20" name="Group 19"/>
          <p:cNvGrpSpPr/>
          <p:nvPr/>
        </p:nvGrpSpPr>
        <p:grpSpPr>
          <a:xfrm>
            <a:off x="5446356" y="1124744"/>
            <a:ext cx="1285884" cy="461665"/>
            <a:chOff x="5446356" y="2607295"/>
            <a:chExt cx="1285884" cy="461665"/>
          </a:xfrm>
        </p:grpSpPr>
        <p:sp>
          <p:nvSpPr>
            <p:cNvPr id="11" name="TextBox 10"/>
            <p:cNvSpPr txBox="1"/>
            <p:nvPr/>
          </p:nvSpPr>
          <p:spPr>
            <a:xfrm flipH="1">
              <a:off x="5446356" y="2607295"/>
              <a:ext cx="1285884" cy="46166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400" dirty="0" smtClean="0"/>
                <a:t>vjetar</a:t>
              </a:r>
              <a:endParaRPr lang="en-US" sz="2400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652120" y="2636912"/>
              <a:ext cx="900000" cy="432048"/>
              <a:chOff x="2843808" y="1988840"/>
              <a:chExt cx="900000" cy="43204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843808" y="2420888"/>
                <a:ext cx="900000" cy="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843808" y="1988840"/>
                <a:ext cx="900000" cy="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23"/>
          <p:cNvGrpSpPr/>
          <p:nvPr/>
        </p:nvGrpSpPr>
        <p:grpSpPr>
          <a:xfrm>
            <a:off x="3995936" y="2852936"/>
            <a:ext cx="1584176" cy="1224136"/>
            <a:chOff x="3995936" y="2852936"/>
            <a:chExt cx="1584176" cy="122413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067944" y="2997072"/>
              <a:ext cx="0" cy="108000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995936" y="2852936"/>
              <a:ext cx="1584176" cy="120032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400" dirty="0" smtClean="0">
                  <a:solidFill>
                    <a:schemeClr val="bg1"/>
                  </a:solidFill>
                </a:rPr>
                <a:t>  </a:t>
              </a:r>
              <a:r>
                <a:rPr lang="hr-HR" sz="2400" dirty="0" smtClean="0"/>
                <a:t>voda u rijekama i slapovima</a:t>
              </a:r>
              <a:endParaRPr lang="en-US" sz="24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508104" y="2996952"/>
              <a:ext cx="0" cy="108000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2204864"/>
            <a:ext cx="4211960" cy="557254"/>
          </a:xfrm>
        </p:spPr>
        <p:txBody>
          <a:bodyPr>
            <a:noAutofit/>
          </a:bodyPr>
          <a:lstStyle/>
          <a:p>
            <a:r>
              <a:rPr lang="hr-HR" sz="3600" b="1" dirty="0" smtClean="0">
                <a:solidFill>
                  <a:schemeClr val="accent5">
                    <a:lumMod val="75000"/>
                  </a:schemeClr>
                </a:solidFill>
              </a:rPr>
              <a:t>SOLARNI KOLEKTORI 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604" y="1485752"/>
            <a:ext cx="4143372" cy="257176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19180"/>
            <a:ext cx="4357686" cy="257174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7504" y="4067780"/>
            <a:ext cx="4286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- </a:t>
            </a:r>
            <a:r>
              <a:rPr lang="hr-HR" b="1" dirty="0" smtClean="0"/>
              <a:t>svjetlosnu energiju </a:t>
            </a:r>
            <a:r>
              <a:rPr lang="hr-HR" dirty="0" smtClean="0"/>
              <a:t>pretvaraju u </a:t>
            </a:r>
            <a:r>
              <a:rPr lang="hr-HR" b="1" dirty="0" smtClean="0"/>
              <a:t>električnu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86884" y="5301208"/>
            <a:ext cx="374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- služe za </a:t>
            </a:r>
            <a:r>
              <a:rPr lang="hr-HR" b="1" dirty="0" smtClean="0"/>
              <a:t>zagrijavanje </a:t>
            </a:r>
            <a:r>
              <a:rPr lang="hr-HR" dirty="0" smtClean="0"/>
              <a:t>sanitarne vode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901169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solidFill>
                  <a:srgbClr val="4BACC6">
                    <a:lumMod val="75000"/>
                  </a:srgbClr>
                </a:solidFill>
                <a:ea typeface="+mj-ea"/>
                <a:cs typeface="+mj-cs"/>
              </a:rPr>
              <a:t>SOLARNE STANICE</a:t>
            </a:r>
            <a:endParaRPr lang="hr-H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476672"/>
            <a:ext cx="4572000" cy="623562"/>
          </a:xfr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hr-HR" b="1" dirty="0" smtClean="0">
                <a:solidFill>
                  <a:schemeClr val="accent5">
                    <a:lumMod val="75000"/>
                  </a:schemeClr>
                </a:solidFill>
              </a:rPr>
              <a:t>HIDROELEKTRANE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949" y="1428736"/>
            <a:ext cx="4191027" cy="3143271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28736"/>
            <a:ext cx="4500562" cy="316512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85918" y="5000636"/>
            <a:ext cx="5857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- na jednom dijelu rijeke napravi se </a:t>
            </a:r>
            <a:r>
              <a:rPr lang="hr-HR" b="1" dirty="0" smtClean="0"/>
              <a:t>akumulacijsko jezero</a:t>
            </a:r>
          </a:p>
          <a:p>
            <a:r>
              <a:rPr lang="hr-HR" dirty="0" smtClean="0"/>
              <a:t>- voda iz jezera prolazi kroz vodene turbine </a:t>
            </a:r>
            <a:r>
              <a:rPr lang="hr-HR" b="1" dirty="0" smtClean="0"/>
              <a:t>hidroelektrane</a:t>
            </a:r>
            <a:endParaRPr lang="hr-HR" dirty="0" smtClean="0"/>
          </a:p>
          <a:p>
            <a:r>
              <a:rPr lang="hr-HR" dirty="0" smtClean="0"/>
              <a:t>- u konačnici nastaje </a:t>
            </a:r>
            <a:r>
              <a:rPr lang="hr-HR" b="1" dirty="0" smtClean="0"/>
              <a:t>električna energija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266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OBNOVLJIVI I NEOBNOVLJIVI IZVORI  ENERGIJE</vt:lpstr>
      <vt:lpstr>GORENJE DRVETA</vt:lpstr>
      <vt:lpstr>FOSILNA GORIVA - nastala od organizama koji su živjeli prije više milijuna godina -</vt:lpstr>
      <vt:lpstr>- nastao od  prapapratnjača i drugih biljaka  koje su živjele prije nekoliko milijuna godina </vt:lpstr>
      <vt:lpstr>NAFTA</vt:lpstr>
      <vt:lpstr>Što  se oslobađa izgaranjem fosilnih goriva?</vt:lpstr>
      <vt:lpstr>OBNOVLJIVI  IZVORI  ENERGIJE</vt:lpstr>
      <vt:lpstr>SOLARNI KOLEKTORI </vt:lpstr>
      <vt:lpstr>HIDROELEKTRANE</vt:lpstr>
      <vt:lpstr>ENERGIJA VJERTA</vt:lpstr>
      <vt:lpstr>ELEKTRIČNA ENERGIJA</vt:lpstr>
      <vt:lpstr>GROM i MUNJA - oslobađa se električna, svjetlosna i zvučna energija -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IZVORI ENERGIJE</dc:title>
  <dc:creator>Windows User</dc:creator>
  <cp:lastModifiedBy>sk-imahecic</cp:lastModifiedBy>
  <cp:revision>42</cp:revision>
  <dcterms:created xsi:type="dcterms:W3CDTF">2019-07-03T13:36:37Z</dcterms:created>
  <dcterms:modified xsi:type="dcterms:W3CDTF">2019-08-02T11:06:45Z</dcterms:modified>
</cp:coreProperties>
</file>